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6" r:id="rId4"/>
    <p:sldId id="267" r:id="rId5"/>
    <p:sldId id="264" r:id="rId6"/>
    <p:sldId id="268" r:id="rId7"/>
    <p:sldId id="261" r:id="rId8"/>
    <p:sldId id="265" r:id="rId9"/>
    <p:sldId id="260" r:id="rId10"/>
    <p:sldId id="257" r:id="rId11"/>
    <p:sldId id="259" r:id="rId12"/>
    <p:sldId id="25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9" autoAdjust="0"/>
    <p:restoredTop sz="94676" autoAdjust="0"/>
  </p:normalViewPr>
  <p:slideViewPr>
    <p:cSldViewPr>
      <p:cViewPr>
        <p:scale>
          <a:sx n="66" d="100"/>
          <a:sy n="66" d="100"/>
        </p:scale>
        <p:origin x="-214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6D2D2-A1FF-47C4-A834-FDDFC76165D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B9AED-FB87-40E0-8B49-0CBA7BF557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99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B9AED-FB87-40E0-8B49-0CBA7BF557D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96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B9AED-FB87-40E0-8B49-0CBA7BF557D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24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65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89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7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16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3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79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0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0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5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5C2B-5E71-4631-835D-0C619CED557B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0C9D-6F22-49ED-9280-85BFD3D6A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56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4632" cy="2304256"/>
          </a:xfrm>
        </p:spPr>
        <p:txBody>
          <a:bodyPr>
            <a:normAutofit/>
          </a:bodyPr>
          <a:lstStyle/>
          <a:p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</a:rPr>
              <a:t>El Origen y los Reinos Sagrados de la VIDA: Las Plantas y los Hongos</a:t>
            </a:r>
            <a:r>
              <a:rPr lang="es-CO" sz="1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es-CO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1800" b="1" i="1" dirty="0" smtClean="0">
                <a:solidFill>
                  <a:srgbClr val="00B050"/>
                </a:solidFill>
              </a:rPr>
              <a:t>JORGE RONDEROS VALDERRAMA . Sociólogo. Doctor Antropología Social</a:t>
            </a:r>
            <a:br>
              <a:rPr lang="es-CO" sz="1800" b="1" i="1" dirty="0" smtClean="0">
                <a:solidFill>
                  <a:srgbClr val="00B050"/>
                </a:solidFill>
              </a:rPr>
            </a:br>
            <a:r>
              <a:rPr lang="es-CO" sz="1800" b="1" i="1" dirty="0" smtClean="0">
                <a:solidFill>
                  <a:srgbClr val="00B050"/>
                </a:solidFill>
              </a:rPr>
              <a:t>Corporación Prodiversitas Colombia.</a:t>
            </a:r>
            <a:br>
              <a:rPr lang="es-CO" sz="1800" b="1" i="1" dirty="0" smtClean="0">
                <a:solidFill>
                  <a:srgbClr val="00B050"/>
                </a:solidFill>
              </a:rPr>
            </a:br>
            <a:r>
              <a:rPr lang="es-CO" sz="1800" b="1" i="1" dirty="0" smtClean="0">
                <a:solidFill>
                  <a:srgbClr val="00B050"/>
                </a:solidFill>
              </a:rPr>
              <a:t>www.prodiversitascolombia.org</a:t>
            </a:r>
            <a:br>
              <a:rPr lang="es-CO" sz="1800" b="1" i="1" dirty="0" smtClean="0">
                <a:solidFill>
                  <a:srgbClr val="00B050"/>
                </a:solidFill>
              </a:rPr>
            </a:br>
            <a:r>
              <a:rPr lang="es-CO" sz="1800" b="1" i="1" dirty="0" smtClean="0">
                <a:solidFill>
                  <a:srgbClr val="00B050"/>
                </a:solidFill>
              </a:rPr>
              <a:t>Manizales, Colombia</a:t>
            </a:r>
            <a:endParaRPr lang="es-ES" sz="1800" b="1" i="1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368752" cy="1728192"/>
          </a:xfrm>
        </p:spPr>
        <p:txBody>
          <a:bodyPr>
            <a:normAutofit/>
          </a:bodyPr>
          <a:lstStyle/>
          <a:p>
            <a:r>
              <a:rPr lang="es-CO" sz="2000" b="1" dirty="0" smtClean="0">
                <a:solidFill>
                  <a:schemeClr val="accent6">
                    <a:lumMod val="50000"/>
                  </a:schemeClr>
                </a:solidFill>
              </a:rPr>
              <a:t>I Encuentro de saberes, experiencias y prácticas con Hongos y Plantas Medicinales  </a:t>
            </a:r>
            <a:r>
              <a:rPr lang="es-CO" sz="18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es-CO" sz="1800" dirty="0" smtClean="0">
                <a:solidFill>
                  <a:schemeClr val="accent6">
                    <a:lumMod val="50000"/>
                  </a:schemeClr>
                </a:solidFill>
              </a:rPr>
              <a:t>Mayo 14 y 15 2021. </a:t>
            </a:r>
          </a:p>
          <a:p>
            <a:r>
              <a:rPr lang="es-CO" sz="1800" dirty="0" smtClean="0">
                <a:solidFill>
                  <a:schemeClr val="accent6">
                    <a:lumMod val="50000"/>
                  </a:schemeClr>
                </a:solidFill>
              </a:rPr>
              <a:t>Santa Elena, Antioquia y Colombia</a:t>
            </a:r>
            <a:endParaRPr lang="es-E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760354" cy="704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4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1296144"/>
          </a:xfrm>
        </p:spPr>
        <p:txBody>
          <a:bodyPr>
            <a:normAutofit fontScale="90000"/>
          </a:bodyPr>
          <a:lstStyle/>
          <a:p>
            <a:r>
              <a:rPr lang="es-CO" sz="3600" dirty="0" smtClean="0"/>
              <a:t>LA VIDA: ORIGEN Y ENERGÍA: </a:t>
            </a:r>
            <a:br>
              <a:rPr lang="es-CO" sz="3600" dirty="0" smtClean="0"/>
            </a:br>
            <a:r>
              <a:rPr lang="es-CO" sz="2700" dirty="0" smtClean="0"/>
              <a:t>¿Qué SOMOS? ¿Quienes SOMOS? ¿Cómo SOMOS?</a:t>
            </a:r>
            <a:br>
              <a:rPr lang="es-CO" sz="2700" dirty="0" smtClean="0"/>
            </a:br>
            <a:endParaRPr lang="es-CO" sz="2700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25000" lnSpcReduction="20000"/>
          </a:bodyPr>
          <a:lstStyle/>
          <a:p>
            <a:endParaRPr lang="es-CO" sz="6400" b="1" i="1" dirty="0" smtClean="0"/>
          </a:p>
          <a:p>
            <a:pPr marL="457200" lvl="1" indent="0">
              <a:buNone/>
            </a:pPr>
            <a:r>
              <a:rPr lang="es-CO" sz="6400" b="1" i="1" dirty="0"/>
              <a:t>	</a:t>
            </a:r>
            <a:r>
              <a:rPr lang="es-CO" sz="6400" b="1" i="1" dirty="0" smtClean="0"/>
              <a:t>IMAGEN 1. Astronómica. Nuestra Galaxia la </a:t>
            </a:r>
            <a:r>
              <a:rPr lang="es-CO" sz="6400" b="1" i="1" dirty="0" err="1" smtClean="0"/>
              <a:t>Via</a:t>
            </a:r>
            <a:r>
              <a:rPr lang="es-CO" sz="6400" b="1" i="1" dirty="0" smtClean="0"/>
              <a:t> </a:t>
            </a:r>
            <a:r>
              <a:rPr lang="es-CO" sz="6400" b="1" i="1" dirty="0" err="1" smtClean="0"/>
              <a:t>Lactea</a:t>
            </a:r>
            <a:r>
              <a:rPr lang="es-CO" sz="6400" b="1" i="1" dirty="0" smtClean="0"/>
              <a:t>  y el sistema solar </a:t>
            </a:r>
          </a:p>
          <a:p>
            <a:r>
              <a:rPr lang="es-CO" sz="7200" b="1" i="1" dirty="0" smtClean="0"/>
              <a:t>" </a:t>
            </a:r>
            <a:r>
              <a:rPr lang="es-CO" sz="7200" b="1" i="1" dirty="0"/>
              <a:t>Al parecer </a:t>
            </a:r>
            <a:r>
              <a:rPr lang="es-CO" sz="7200" b="1" i="1" dirty="0" smtClean="0"/>
              <a:t>hemos  sido  diversas «cosas» desconocidas , </a:t>
            </a:r>
            <a:r>
              <a:rPr lang="es-CO" sz="7200" b="1" i="1" dirty="0"/>
              <a:t>mucho antes </a:t>
            </a:r>
            <a:r>
              <a:rPr lang="es-CO" sz="7200" b="1" i="1" dirty="0" smtClean="0"/>
              <a:t>que las ciencias y los conocimientos obtenidos por la reciente especie Homo Sapiens parida del útero del planeta Agua-Tierra</a:t>
            </a:r>
          </a:p>
          <a:p>
            <a:endParaRPr lang="es-CO" sz="7200" b="1" i="1" dirty="0"/>
          </a:p>
          <a:p>
            <a:r>
              <a:rPr lang="es-CO" sz="7200" b="1" i="1" dirty="0" smtClean="0"/>
              <a:t>Llamada hoy </a:t>
            </a:r>
            <a:r>
              <a:rPr lang="es-CO" sz="7200" b="1" i="1" dirty="0"/>
              <a:t>,</a:t>
            </a:r>
            <a:r>
              <a:rPr lang="es-CO" sz="7200" b="1" i="1" dirty="0" err="1" smtClean="0"/>
              <a:t>metaforicamente</a:t>
            </a:r>
            <a:r>
              <a:rPr lang="es-CO" sz="7200" b="1" i="1" dirty="0" smtClean="0"/>
              <a:t> como : </a:t>
            </a:r>
          </a:p>
          <a:p>
            <a:r>
              <a:rPr lang="es-CO" sz="7200" b="1" i="1" dirty="0" smtClean="0"/>
              <a:t>1. </a:t>
            </a:r>
            <a:r>
              <a:rPr lang="es-CO" sz="7200" b="1" i="1" dirty="0"/>
              <a:t>PACHAMAMA </a:t>
            </a:r>
            <a:r>
              <a:rPr lang="es-CO" sz="7200" b="1" i="1" dirty="0" smtClean="0"/>
              <a:t>(</a:t>
            </a:r>
            <a:r>
              <a:rPr lang="es-CO" sz="7200" b="1" i="1" dirty="0"/>
              <a:t>Madre </a:t>
            </a:r>
            <a:r>
              <a:rPr lang="es-CO" sz="7200" b="1" i="1" dirty="0" smtClean="0"/>
              <a:t>Naturaleza, </a:t>
            </a:r>
            <a:r>
              <a:rPr lang="es-CO" sz="7200" b="1" i="1" dirty="0"/>
              <a:t>diosa venerada por los pueblos </a:t>
            </a:r>
            <a:r>
              <a:rPr lang="es-CO" sz="7200" b="1" i="1" dirty="0" smtClean="0"/>
              <a:t>originarios de </a:t>
            </a:r>
            <a:r>
              <a:rPr lang="es-CO" sz="7200" b="1" i="1" dirty="0"/>
              <a:t>los </a:t>
            </a:r>
            <a:r>
              <a:rPr lang="es-CO" sz="7200" b="1" i="1" dirty="0" smtClean="0"/>
              <a:t>Andes, diosa </a:t>
            </a:r>
            <a:r>
              <a:rPr lang="es-CO" sz="7200" b="1" i="1" dirty="0"/>
              <a:t>de la fertilidad que preside sobre la siembra y cosecha, personificando las montañas y provocando </a:t>
            </a:r>
            <a:r>
              <a:rPr lang="es-CO" sz="7200" b="1" i="1" dirty="0" smtClean="0"/>
              <a:t>terremotos y hoy término que trasciende con los pueblos originarios  de Abya Yala o denominación en </a:t>
            </a:r>
            <a:r>
              <a:rPr lang="es-CO" sz="7200" b="1" i="1" dirty="0"/>
              <a:t>lengua Kuna del Continente . Abya Yala, </a:t>
            </a:r>
            <a:r>
              <a:rPr lang="es-CO" sz="7200" b="1" i="1" dirty="0" smtClean="0"/>
              <a:t>significa </a:t>
            </a:r>
            <a:r>
              <a:rPr lang="es-CO" sz="7200" b="1" i="1" dirty="0"/>
              <a:t>Tierra Madura, Tierra Viva o Tierra </a:t>
            </a:r>
            <a:r>
              <a:rPr lang="es-CO" sz="7200" b="1" i="1" dirty="0" smtClean="0"/>
              <a:t>en Florecimiento</a:t>
            </a:r>
            <a:r>
              <a:rPr lang="es-CO" sz="7200" b="1" i="1" dirty="0"/>
              <a:t>, fue el término utilizado por los Kuna, pueblo originario que habita en Colombia y </a:t>
            </a:r>
            <a:r>
              <a:rPr lang="es-CO" sz="7200" b="1" i="1" dirty="0" smtClean="0"/>
              <a:t>Panamá.   </a:t>
            </a:r>
          </a:p>
          <a:p>
            <a:r>
              <a:rPr lang="es-CO" sz="7200" b="1" i="1" dirty="0" smtClean="0"/>
              <a:t>2. GAIA </a:t>
            </a:r>
            <a:r>
              <a:rPr lang="es-CO" sz="7200" b="1" i="1" dirty="0"/>
              <a:t>( Ge  griego antiguo) </a:t>
            </a:r>
            <a:r>
              <a:rPr lang="es-CO" sz="7200" b="1" i="1" dirty="0" smtClean="0"/>
              <a:t>diosa a </a:t>
            </a:r>
            <a:r>
              <a:rPr lang="es-CO" sz="7200" b="1" i="1" dirty="0"/>
              <a:t>la </a:t>
            </a:r>
            <a:r>
              <a:rPr lang="es-CO" sz="7200" b="1" i="1" dirty="0" err="1"/>
              <a:t>hipotesis</a:t>
            </a:r>
            <a:r>
              <a:rPr lang="es-CO" sz="7200" b="1" i="1" dirty="0"/>
              <a:t> </a:t>
            </a:r>
            <a:r>
              <a:rPr lang="es-CO" sz="7200" b="1" i="1" dirty="0" err="1"/>
              <a:t>centifica</a:t>
            </a:r>
            <a:r>
              <a:rPr lang="es-CO" sz="7200" b="1" i="1" dirty="0"/>
              <a:t> de Lovelock</a:t>
            </a:r>
            <a:r>
              <a:rPr lang="es-CO" sz="7200" b="1" i="1" dirty="0" smtClean="0"/>
              <a:t> En occidente eurocéntrico  se nombra </a:t>
            </a:r>
            <a:r>
              <a:rPr lang="es-CO" sz="7200" b="1" i="1" dirty="0" err="1" smtClean="0"/>
              <a:t>metaforicamente</a:t>
            </a:r>
            <a:r>
              <a:rPr lang="es-CO" sz="7200" b="1" i="1" dirty="0" smtClean="0"/>
              <a:t> el planeta  y  apenas se nos informa por los especialistas con 130 a 150 mil años en  este  celeste planeta AGUA-TIERRA. </a:t>
            </a:r>
          </a:p>
          <a:p>
            <a:r>
              <a:rPr lang="es-CO" sz="7200" b="1" i="1" dirty="0" smtClean="0"/>
              <a:t>IMAGEN 2</a:t>
            </a:r>
            <a:endParaRPr lang="es-CO" sz="7200" b="1" i="1" dirty="0"/>
          </a:p>
          <a:p>
            <a:pPr marL="0" lvl="0" indent="0">
              <a:lnSpc>
                <a:spcPct val="115000"/>
              </a:lnSpc>
              <a:buNone/>
            </a:pPr>
            <a:r>
              <a:rPr lang="es-CO" sz="7200" b="1" i="1" dirty="0" smtClean="0"/>
              <a:t> En los últimos  100 años los científicos,  llegaran a describir con métodos científicos y  a compartir y divulgar culturalmente - como «civilización»- que en nuestra casa planetaria existen  5 Reinos de la VIDA: </a:t>
            </a:r>
            <a:r>
              <a:rPr lang="es-CO" sz="7200" b="1" i="1" dirty="0"/>
              <a:t>Animalia, </a:t>
            </a:r>
            <a:r>
              <a:rPr lang="es-CO" sz="7200" b="1" i="1" dirty="0" err="1"/>
              <a:t>Plantae</a:t>
            </a:r>
            <a:r>
              <a:rPr lang="es-CO" sz="7200" b="1" i="1" dirty="0"/>
              <a:t>, </a:t>
            </a:r>
            <a:r>
              <a:rPr lang="es-CO" sz="7200" b="1" i="1" dirty="0" err="1"/>
              <a:t>Fungi</a:t>
            </a:r>
            <a:r>
              <a:rPr lang="es-CO" sz="7200" b="1" i="1" dirty="0"/>
              <a:t>, Protista y </a:t>
            </a:r>
            <a:r>
              <a:rPr lang="es-CO" sz="7200" b="1" i="1" dirty="0" err="1" smtClean="0"/>
              <a:t>Monera</a:t>
            </a:r>
            <a:r>
              <a:rPr lang="es-CO" sz="7200" b="1" i="1" dirty="0" smtClean="0"/>
              <a:t>.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s-CO" sz="7200" b="1" i="1" dirty="0" smtClean="0"/>
              <a:t>Los homo sapiens somos, realmente como especie, recién «parida» por PACHAMAMA y desde su </a:t>
            </a:r>
            <a:r>
              <a:rPr lang="es-CO" sz="7200" b="1" i="1" dirty="0" err="1" smtClean="0"/>
              <a:t>epigénesis</a:t>
            </a:r>
            <a:r>
              <a:rPr lang="es-CO" sz="7200" b="1" i="1" dirty="0" smtClean="0"/>
              <a:t> en constante movimiento y mutaciones miméticas</a:t>
            </a:r>
            <a:endParaRPr lang="es-ES" sz="7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3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es-CO" sz="1800" b="1" i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s-CO" sz="1800" b="1" i="1" dirty="0" smtClean="0">
                <a:solidFill>
                  <a:prstClr val="black"/>
                </a:solidFill>
              </a:rPr>
              <a:t>En el planeta , </a:t>
            </a:r>
            <a:r>
              <a:rPr lang="es-CO" sz="1800" b="1" i="1" dirty="0" err="1" smtClean="0">
                <a:solidFill>
                  <a:prstClr val="black"/>
                </a:solidFill>
              </a:rPr>
              <a:t>cientificamente</a:t>
            </a:r>
            <a:r>
              <a:rPr lang="es-CO" sz="1800" b="1" i="1" dirty="0" smtClean="0">
                <a:solidFill>
                  <a:prstClr val="black"/>
                </a:solidFill>
              </a:rPr>
              <a:t>, se </a:t>
            </a:r>
            <a:r>
              <a:rPr lang="es-CO" sz="1800" b="1" i="1" dirty="0">
                <a:solidFill>
                  <a:prstClr val="black"/>
                </a:solidFill>
              </a:rPr>
              <a:t>afirma</a:t>
            </a:r>
            <a:r>
              <a:rPr lang="es-ES" sz="1800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s-ES" sz="1800" dirty="0" smtClean="0">
                <a:solidFill>
                  <a:prstClr val="black"/>
                </a:solidFill>
                <a:cs typeface="Times New Roman"/>
              </a:rPr>
              <a:t>que habrían</a:t>
            </a:r>
            <a:r>
              <a:rPr lang="es-ES" sz="1800" dirty="0" smtClean="0">
                <a:solidFill>
                  <a:prstClr val="black"/>
                </a:solidFill>
                <a:ea typeface="Calibri"/>
                <a:cs typeface="Times New Roman"/>
              </a:rPr>
              <a:t>  8,7 </a:t>
            </a:r>
            <a:r>
              <a:rPr lang="es-ES" sz="1800" dirty="0">
                <a:solidFill>
                  <a:prstClr val="black"/>
                </a:solidFill>
                <a:ea typeface="Calibri"/>
                <a:cs typeface="Times New Roman"/>
              </a:rPr>
              <a:t>millones de especies de </a:t>
            </a:r>
            <a:r>
              <a:rPr lang="es-ES" sz="1800" dirty="0" smtClean="0">
                <a:solidFill>
                  <a:prstClr val="black"/>
                </a:solidFill>
                <a:ea typeface="Calibri"/>
                <a:cs typeface="Times New Roman"/>
              </a:rPr>
              <a:t>animales, de </a:t>
            </a:r>
            <a:r>
              <a:rPr lang="es-ES" sz="1800" dirty="0">
                <a:solidFill>
                  <a:prstClr val="black"/>
                </a:solidFill>
                <a:ea typeface="Calibri"/>
                <a:cs typeface="Times New Roman"/>
              </a:rPr>
              <a:t>los cuales 953.434 ya se han catalogado; 298.000 especies de plantas, de las que ya hay registradas 215.644, y 611.000 especies de hongos, de los cuales 43.271 están </a:t>
            </a:r>
            <a:r>
              <a:rPr lang="es-ES" sz="1800" dirty="0" smtClean="0">
                <a:solidFill>
                  <a:prstClr val="black"/>
                </a:solidFill>
                <a:ea typeface="Calibri"/>
                <a:cs typeface="Times New Roman"/>
              </a:rPr>
              <a:t>registrados. Además</a:t>
            </a:r>
            <a:r>
              <a:rPr lang="es-ES" sz="1800" dirty="0">
                <a:solidFill>
                  <a:prstClr val="black"/>
                </a:solidFill>
                <a:ea typeface="Calibri"/>
                <a:cs typeface="Times New Roman"/>
              </a:rPr>
              <a:t>, habría 36.400 especies de protozoos (organismos unicelulares) de los cuales se han descrito 8.118. Y hay 27.500 especies de </a:t>
            </a:r>
            <a:r>
              <a:rPr lang="es-ES" sz="1800" dirty="0" err="1">
                <a:solidFill>
                  <a:prstClr val="black"/>
                </a:solidFill>
                <a:ea typeface="Calibri"/>
                <a:cs typeface="Times New Roman"/>
              </a:rPr>
              <a:t>chromista</a:t>
            </a:r>
            <a:r>
              <a:rPr lang="es-ES" sz="1800" dirty="0">
                <a:solidFill>
                  <a:prstClr val="black"/>
                </a:solidFill>
                <a:ea typeface="Calibri"/>
                <a:cs typeface="Times New Roman"/>
              </a:rPr>
              <a:t>, que incluye a especies de algas y mohos, de los cuales 13.033 se han </a:t>
            </a:r>
            <a:r>
              <a:rPr lang="es-ES" sz="1800" dirty="0" smtClean="0">
                <a:solidFill>
                  <a:prstClr val="black"/>
                </a:solidFill>
                <a:ea typeface="Calibri"/>
                <a:cs typeface="Times New Roman"/>
              </a:rPr>
              <a:t>descrito. No </a:t>
            </a:r>
            <a:r>
              <a:rPr lang="es-ES" sz="1800" dirty="0">
                <a:solidFill>
                  <a:prstClr val="black"/>
                </a:solidFill>
                <a:ea typeface="Calibri"/>
                <a:cs typeface="Times New Roman"/>
              </a:rPr>
              <a:t>se incluyen en el estudio bacterias y microorganismos</a:t>
            </a:r>
            <a:endParaRPr lang="es-CO" sz="1800" b="1" i="1" dirty="0">
              <a:solidFill>
                <a:prstClr val="black"/>
              </a:solidFill>
            </a:endParaRPr>
          </a:p>
          <a:p>
            <a:pPr lvl="0"/>
            <a:r>
              <a:rPr lang="es-CO" sz="1800" b="1" i="1" dirty="0">
                <a:solidFill>
                  <a:prstClr val="black"/>
                </a:solidFill>
              </a:rPr>
              <a:t>,  somos apenas una de las …especies de animales mamíferos, aves, peces, insectos, serpientes…que vivimos y existimos gracias a las autónomas y sagradas plantas encargadas de transformar  la energía del  Sol, madre y padre,  de TODA la VIDA en la nave planetaria que recorre en su propia y compleja </a:t>
            </a:r>
            <a:r>
              <a:rPr lang="es-CO" sz="1800" b="1" i="1" dirty="0" err="1">
                <a:solidFill>
                  <a:prstClr val="black"/>
                </a:solidFill>
              </a:rPr>
              <a:t>dimension</a:t>
            </a:r>
            <a:r>
              <a:rPr lang="es-CO" sz="1800" b="1" i="1" dirty="0">
                <a:solidFill>
                  <a:prstClr val="black"/>
                </a:solidFill>
              </a:rPr>
              <a:t>, con su </a:t>
            </a:r>
            <a:r>
              <a:rPr lang="es-CO" sz="1800" b="1" i="1" dirty="0" err="1">
                <a:solidFill>
                  <a:prstClr val="black"/>
                </a:solidFill>
              </a:rPr>
              <a:t>energia</a:t>
            </a:r>
            <a:r>
              <a:rPr lang="es-CO" sz="1800" b="1" i="1" dirty="0">
                <a:solidFill>
                  <a:prstClr val="black"/>
                </a:solidFill>
              </a:rPr>
              <a:t> y movimiento, en los hiperespacios del infinito y sagrado cosmos. La VIDA expresada en su </a:t>
            </a:r>
            <a:r>
              <a:rPr lang="es-CO" sz="1800" b="1" i="1" dirty="0" err="1">
                <a:solidFill>
                  <a:prstClr val="black"/>
                </a:solidFill>
              </a:rPr>
              <a:t>multidiversidad</a:t>
            </a:r>
            <a:r>
              <a:rPr lang="es-CO" sz="1800" b="1" i="1" dirty="0">
                <a:solidFill>
                  <a:prstClr val="black"/>
                </a:solidFill>
              </a:rPr>
              <a:t> y , en materias y  </a:t>
            </a:r>
            <a:r>
              <a:rPr lang="es-CO" sz="1800" b="1" i="1" dirty="0" err="1">
                <a:solidFill>
                  <a:prstClr val="black"/>
                </a:solidFill>
              </a:rPr>
              <a:t>energia</a:t>
            </a:r>
            <a:r>
              <a:rPr lang="es-CO" sz="1800" b="1" i="1" dirty="0">
                <a:solidFill>
                  <a:prstClr val="black"/>
                </a:solidFill>
              </a:rPr>
              <a:t> vegetales requeridas por todas los millones de millones de los seres con quienes habitamos otras     </a:t>
            </a:r>
          </a:p>
        </p:txBody>
      </p:sp>
    </p:spTree>
    <p:extLst>
      <p:ext uri="{BB962C8B-B14F-4D97-AF65-F5344CB8AC3E}">
        <p14:creationId xmlns:p14="http://schemas.microsoft.com/office/powerpoint/2010/main" val="20598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O" sz="1800" b="1" i="1" dirty="0">
                <a:solidFill>
                  <a:prstClr val="black"/>
                </a:solidFill>
              </a:rPr>
              <a:t>¿Cuales y como son las interacciones vitales de los seres de estos reinos ? ¿Estamos separados? ¿Somos diferentes y diversos?</a:t>
            </a:r>
          </a:p>
          <a:p>
            <a:pPr lvl="0"/>
            <a:endParaRPr lang="es-CO" sz="1800" b="1" i="1" dirty="0">
              <a:solidFill>
                <a:prstClr val="black"/>
              </a:solidFill>
            </a:endParaRPr>
          </a:p>
          <a:p>
            <a:pPr lvl="0"/>
            <a:r>
              <a:rPr lang="es-CO" sz="1800" b="1" i="1" dirty="0">
                <a:solidFill>
                  <a:prstClr val="black"/>
                </a:solidFill>
              </a:rPr>
              <a:t>, clasificados más por .... O que se  propusieran teorias o hipótesis acerca del Origen del Universo. que mineral, vegetal y animal, hasta el momento en  devinimos en el planeta tierra,  como VIDA, en otra de las cientos de miles de especies, más «homo» que «sapiens». ​Hoy en este siglo XXI distante estamos de evolucionar como «Homo </a:t>
            </a:r>
            <a:r>
              <a:rPr lang="es-CO" sz="1800" b="1" i="1" dirty="0" err="1">
                <a:solidFill>
                  <a:prstClr val="black"/>
                </a:solidFill>
              </a:rPr>
              <a:t>consciensus</a:t>
            </a:r>
            <a:r>
              <a:rPr lang="es-CO" sz="1800" b="1" i="1" dirty="0">
                <a:solidFill>
                  <a:prstClr val="black"/>
                </a:solidFill>
              </a:rPr>
              <a:t>». ​Como no podemos terminar de Ser, algo de lo que en este instante somos, proseguiremos eternamente el viaje en el misterio Vital del Cosmos. Agradecer y bendecir todo aquello que permitió la  Luz  y la Sombra, la dinámica  en que hoy existimos y nos manifestamos. ​Agradecer la Vida. ​Cuidarla amorosamente y sin miedo, por este camino, solo prevenimos. Todo somos uno".</a:t>
            </a:r>
            <a:r>
              <a:rPr lang="es-CO" sz="1800" dirty="0">
                <a:solidFill>
                  <a:prstClr val="black"/>
                </a:solidFill>
              </a:rPr>
              <a:t> </a:t>
            </a:r>
            <a:r>
              <a:rPr lang="es-CO" sz="1800" dirty="0" err="1">
                <a:solidFill>
                  <a:prstClr val="black"/>
                </a:solidFill>
              </a:rPr>
              <a:t>Jolgeros</a:t>
            </a:r>
            <a:endParaRPr lang="es-CO" sz="1800" dirty="0">
              <a:solidFill>
                <a:prstClr val="black"/>
              </a:solidFill>
            </a:endParaRPr>
          </a:p>
          <a:p>
            <a:pPr lvl="0"/>
            <a:endParaRPr lang="es-CO" sz="1800" dirty="0">
              <a:solidFill>
                <a:prstClr val="black"/>
              </a:solidFill>
            </a:endParaRPr>
          </a:p>
          <a:p>
            <a:pPr lvl="0"/>
            <a:r>
              <a:rPr lang="es-CO" sz="1800" dirty="0">
                <a:solidFill>
                  <a:prstClr val="black"/>
                </a:solidFill>
              </a:rPr>
              <a:t>LAS PLANTAS. REINO DE VIDA. </a:t>
            </a:r>
            <a:endParaRPr lang="es-ES" sz="18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5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1340768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O" sz="2400" dirty="0" smtClean="0"/>
              <a:t>Permisos, agradecimientos y saludos. A La Vida. Para la ocasión ofrenda tabaco.</a:t>
            </a:r>
          </a:p>
          <a:p>
            <a:pPr marL="342900" indent="-342900">
              <a:buAutoNum type="arabicPeriod"/>
            </a:pPr>
            <a:r>
              <a:rPr lang="es-CO" sz="2400" dirty="0" smtClean="0"/>
              <a:t>Quien soy. Contexto personal origen y familia. Linajes Santandereanos y Boyacenses, Asturianos, Vascos y Castellanos. Manizaleño de nacimiento, familias extensas, padre y abuelo. Hoy </a:t>
            </a:r>
            <a:r>
              <a:rPr lang="es-CO" sz="2400" dirty="0" err="1" smtClean="0"/>
              <a:t>Kumandayreño</a:t>
            </a:r>
            <a:r>
              <a:rPr lang="es-CO" sz="2400" dirty="0" smtClean="0"/>
              <a:t>. (</a:t>
            </a:r>
            <a:r>
              <a:rPr lang="es-CO" sz="2400" dirty="0" err="1" smtClean="0"/>
              <a:t>BGTKumanday</a:t>
            </a:r>
            <a:r>
              <a:rPr lang="es-CO" sz="2400" dirty="0" smtClean="0"/>
              <a:t>) </a:t>
            </a:r>
          </a:p>
          <a:p>
            <a:pPr marL="342900" indent="-342900">
              <a:buAutoNum type="arabicPeriod"/>
            </a:pPr>
            <a:r>
              <a:rPr lang="es-CO" sz="2400" dirty="0" smtClean="0"/>
              <a:t>Contexto académico. Cultura y Droga. 1992 a 2016. Investigación, proyección y docencia. Los Escenarios Culturales (7)de la «la droga» en Manizales. Taller y metodologías. Revista y Maestría Culturas y Droga. Artículos publicados. Simposios internacionales y colombianos. </a:t>
            </a:r>
          </a:p>
          <a:p>
            <a:pPr marL="342900" indent="-342900">
              <a:buAutoNum type="arabicPeriod"/>
            </a:pPr>
            <a:r>
              <a:rPr lang="es-CO" sz="2400" dirty="0" smtClean="0"/>
              <a:t>HOY y en estos tiempos, ¿Qué hacemos? Camino al Origen. Asambleas de los buenos vivires. EL </a:t>
            </a:r>
            <a:r>
              <a:rPr lang="es-CO" sz="2400" dirty="0" err="1" smtClean="0"/>
              <a:t>FIDIB</a:t>
            </a:r>
            <a:r>
              <a:rPr lang="es-CO" sz="2400" dirty="0" smtClean="0"/>
              <a:t>-K https</a:t>
            </a:r>
            <a:r>
              <a:rPr lang="es-CO" sz="2400" dirty="0"/>
              <a:t>://prodiversitascolombia.org</a:t>
            </a:r>
            <a:r>
              <a:rPr lang="es-CO" sz="2400" dirty="0" smtClean="0"/>
              <a:t>/</a:t>
            </a:r>
          </a:p>
          <a:p>
            <a:pPr marL="342900" indent="-342900">
              <a:buAutoNum type="arabicPeriod"/>
            </a:pPr>
            <a:endParaRPr lang="es-CO" sz="2400" dirty="0" smtClean="0"/>
          </a:p>
          <a:p>
            <a:pPr marL="342900" indent="-342900">
              <a:buAutoNum type="arabicPeriod"/>
            </a:pPr>
            <a:endParaRPr lang="es-CO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88640"/>
            <a:ext cx="244827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40623" y="1036365"/>
            <a:ext cx="4511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00B050"/>
                </a:solidFill>
                <a:ea typeface="+mj-ea"/>
                <a:cs typeface="+mj-cs"/>
              </a:rPr>
              <a:t>www.prodiversitascolombia.org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05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25202"/>
            <a:ext cx="8568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3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620688"/>
            <a:ext cx="8928992" cy="651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                                      MEMORIA E INVITACIÓN A LEER Y CONSULTAR</a:t>
            </a:r>
          </a:p>
          <a:p>
            <a:pPr algn="r">
              <a:spcBef>
                <a:spcPts val="430"/>
              </a:spcBef>
              <a:spcAft>
                <a:spcPts val="0"/>
              </a:spcAft>
            </a:pPr>
            <a:r>
              <a:rPr lang="es-CO" b="1" i="1" dirty="0"/>
              <a:t>“Lo nombrado no es la cosa”</a:t>
            </a:r>
            <a:r>
              <a:rPr lang="es-CO" dirty="0"/>
              <a:t>. G. Bateson</a:t>
            </a:r>
            <a:endParaRPr lang="es-ES" sz="1600" dirty="0">
              <a:latin typeface="Times New Roman"/>
              <a:ea typeface="Times New Roman"/>
            </a:endParaRPr>
          </a:p>
          <a:p>
            <a:r>
              <a:rPr lang="es-CO" dirty="0" smtClean="0"/>
              <a:t>«</a:t>
            </a:r>
            <a:r>
              <a:rPr lang="es-CO" b="1" i="1" dirty="0" smtClean="0"/>
              <a:t>Las cosas no son como son y cuando son, no lo  son.  Sea lo que sean las cosas,  incluso cuando no son lo que son, son tu responsabilidad</a:t>
            </a:r>
            <a:r>
              <a:rPr lang="es-CO" dirty="0" smtClean="0"/>
              <a:t>» (Maturana H.)</a:t>
            </a:r>
          </a:p>
          <a:p>
            <a:endParaRPr lang="es-CO" dirty="0" smtClean="0"/>
          </a:p>
          <a:p>
            <a:r>
              <a:rPr lang="es-CO" dirty="0" smtClean="0"/>
              <a:t>Tesis </a:t>
            </a:r>
            <a:r>
              <a:rPr lang="es-CO" dirty="0"/>
              <a:t>doctoral. </a:t>
            </a:r>
            <a:r>
              <a:rPr lang="es-CO" b="1" dirty="0"/>
              <a:t>Dinámicas interétnicas y re-significación de identidades, en el ritual de la etnomedicina indígena del yagé en </a:t>
            </a:r>
            <a:r>
              <a:rPr lang="es-CO" b="1" dirty="0" smtClean="0"/>
              <a:t>Manizales-Colombia</a:t>
            </a:r>
            <a:r>
              <a:rPr lang="es-CO" dirty="0" smtClean="0"/>
              <a:t>. Universidad de Sevilla España. Departamento de Antropología Social. 2015  </a:t>
            </a:r>
          </a:p>
          <a:p>
            <a:r>
              <a:rPr lang="es-CO" dirty="0" smtClean="0"/>
              <a:t>https</a:t>
            </a:r>
            <a:r>
              <a:rPr lang="es-CO" dirty="0"/>
              <a:t>://</a:t>
            </a:r>
            <a:r>
              <a:rPr lang="es-CO" dirty="0" smtClean="0"/>
              <a:t>idus.us.es/handle/11441/64577</a:t>
            </a:r>
          </a:p>
          <a:p>
            <a:r>
              <a:rPr lang="es-CO" dirty="0"/>
              <a:t>https://</a:t>
            </a:r>
            <a:r>
              <a:rPr lang="es-CO" dirty="0" smtClean="0"/>
              <a:t>idus.us.es/bitstream/handle/11441/64577/ronderos.pdf?sequence=1</a:t>
            </a:r>
          </a:p>
          <a:p>
            <a:endParaRPr lang="es-CO" dirty="0" smtClean="0"/>
          </a:p>
          <a:p>
            <a:r>
              <a:rPr lang="es-CO" dirty="0" smtClean="0"/>
              <a:t>Artículos  diversos desde </a:t>
            </a:r>
            <a:r>
              <a:rPr lang="es-CO" dirty="0" smtClean="0"/>
              <a:t>1995 a 2015 </a:t>
            </a:r>
            <a:r>
              <a:rPr lang="es-CO" dirty="0" smtClean="0"/>
              <a:t>publicados </a:t>
            </a:r>
            <a:r>
              <a:rPr lang="es-CO" dirty="0" smtClean="0"/>
              <a:t>en  Revista Cultura y Droga, Universidad de Caldas, Manizales, </a:t>
            </a:r>
            <a:r>
              <a:rPr lang="es-CO" dirty="0"/>
              <a:t>Colombia. https://www.ucaldas.edu.co/portal/tag/revista-cultura-y-droga</a:t>
            </a:r>
            <a:r>
              <a:rPr lang="es-CO" dirty="0" smtClean="0"/>
              <a:t>/</a:t>
            </a:r>
          </a:p>
          <a:p>
            <a:r>
              <a:rPr lang="es-CO" dirty="0" smtClean="0"/>
              <a:t> Publicada hasta el No 30. 11/2020</a:t>
            </a:r>
            <a:endParaRPr lang="es-CO" dirty="0"/>
          </a:p>
          <a:p>
            <a:r>
              <a:rPr lang="es-CO" dirty="0" smtClean="0"/>
              <a:t>Para esta ocasión resalto:</a:t>
            </a:r>
            <a:r>
              <a:rPr lang="es-CO" dirty="0" smtClean="0"/>
              <a:t> </a:t>
            </a:r>
            <a:r>
              <a:rPr lang="es-CO" dirty="0" smtClean="0"/>
              <a:t>No. 18 de  2011.</a:t>
            </a:r>
          </a:p>
          <a:p>
            <a:r>
              <a:rPr lang="es-CO" dirty="0" smtClean="0"/>
              <a:t> </a:t>
            </a:r>
            <a:r>
              <a:rPr lang="es-CO" b="1" dirty="0" smtClean="0"/>
              <a:t>Editorial:  Cultura y droga: </a:t>
            </a:r>
            <a:r>
              <a:rPr lang="es-CO" b="1" i="1" dirty="0"/>
              <a:t>M</a:t>
            </a:r>
            <a:r>
              <a:rPr lang="es-CO" b="1" i="1" dirty="0" smtClean="0"/>
              <a:t>iradas alternativas: bioética, salud, espiritualidad y etnicidades.(Pág. 09-17)</a:t>
            </a:r>
            <a:endParaRPr lang="es-CO" dirty="0" smtClean="0"/>
          </a:p>
          <a:p>
            <a:r>
              <a:rPr lang="es-CO" b="1" i="1" dirty="0" err="1" smtClean="0"/>
              <a:t>Etnofarmacognosias</a:t>
            </a:r>
            <a:r>
              <a:rPr lang="es-CO" b="1" i="1" dirty="0" smtClean="0"/>
              <a:t> y estados modificados de conciencia </a:t>
            </a:r>
            <a:r>
              <a:rPr lang="es-CO" b="1" i="1" dirty="0"/>
              <a:t>(</a:t>
            </a:r>
            <a:r>
              <a:rPr lang="es-CO" b="1" i="1" dirty="0" err="1" smtClean="0"/>
              <a:t>EMC</a:t>
            </a:r>
            <a:r>
              <a:rPr lang="es-CO" b="1" i="1" dirty="0" smtClean="0"/>
              <a:t>), como potencial cognitivo en las dinámicas interculturales.(Pág.. 95 a 136)</a:t>
            </a:r>
          </a:p>
          <a:p>
            <a:endParaRPr lang="es-CO" b="1" i="1" dirty="0"/>
          </a:p>
          <a:p>
            <a:r>
              <a:rPr lang="es-CO" b="1" i="1" dirty="0" smtClean="0"/>
              <a:t>TORRES William. Medicina de la Tierra: El sendero de la madre ancestral.( Pág.. 137 -148)</a:t>
            </a:r>
            <a:endParaRPr lang="es-CO" b="1" i="1" dirty="0"/>
          </a:p>
          <a:p>
            <a:pPr marL="342900" indent="-342900">
              <a:buAutoNum type="arabicPeriod"/>
            </a:pPr>
            <a:endParaRPr lang="es-CO" dirty="0"/>
          </a:p>
          <a:p>
            <a:pPr marL="342900" indent="-342900">
              <a:buAutoNum type="arabicPeriod"/>
            </a:pP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88642"/>
            <a:ext cx="1584176" cy="4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5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47667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LOS HILOS DE LA VIDA Y LAS DROGAS. ¿Qué somos? ¿QUIENES SOMOS? ¿DIOSES, PLANTAS Y HONGOS? MI EXPERIENCIA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27584" y="141277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2008. Documental  </a:t>
            </a:r>
            <a:r>
              <a:rPr lang="es-CO" dirty="0" err="1" smtClean="0"/>
              <a:t>metafóra</a:t>
            </a:r>
            <a:r>
              <a:rPr lang="es-CO" dirty="0" smtClean="0"/>
              <a:t>. Los </a:t>
            </a:r>
            <a:r>
              <a:rPr lang="es-CO" dirty="0"/>
              <a:t>Hilos de la Vida. Un nombre que hoy me sorprende y así, lo hayamos acordado con el equipo de producción de la Universidad de Caldas</a:t>
            </a:r>
            <a:r>
              <a:rPr lang="es-CO" dirty="0" smtClean="0"/>
              <a:t>. Tiempo y Olvido. Drogas-</a:t>
            </a:r>
            <a:r>
              <a:rPr lang="es-CO" dirty="0" err="1" smtClean="0"/>
              <a:t>farmacos</a:t>
            </a:r>
            <a:r>
              <a:rPr lang="es-CO" dirty="0" smtClean="0"/>
              <a:t>-medicamentos. Sustancias </a:t>
            </a:r>
            <a:r>
              <a:rPr lang="es-CO" dirty="0" err="1" smtClean="0"/>
              <a:t>Bactivas</a:t>
            </a:r>
            <a:r>
              <a:rPr lang="es-CO" dirty="0" smtClean="0"/>
              <a:t>.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71600" y="2636911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La </a:t>
            </a:r>
            <a:r>
              <a:rPr lang="es-CO" dirty="0"/>
              <a:t>Vida </a:t>
            </a:r>
            <a:r>
              <a:rPr lang="es-CO" dirty="0" smtClean="0"/>
              <a:t>? </a:t>
            </a:r>
            <a:r>
              <a:rPr lang="es-CO" dirty="0"/>
              <a:t> </a:t>
            </a:r>
            <a:r>
              <a:rPr lang="es-CO" dirty="0" smtClean="0"/>
              <a:t>Como comprenderla? Redes </a:t>
            </a:r>
            <a:r>
              <a:rPr lang="es-CO" dirty="0"/>
              <a:t>e hilos de energías diversas en formas y contenidos y funciones, como campos de </a:t>
            </a:r>
            <a:r>
              <a:rPr lang="es-CO" dirty="0" smtClean="0"/>
              <a:t>fuerza.</a:t>
            </a:r>
          </a:p>
          <a:p>
            <a:r>
              <a:rPr lang="es-CO" dirty="0" smtClean="0"/>
              <a:t>¿Loa </a:t>
            </a:r>
            <a:r>
              <a:rPr lang="es-CO" dirty="0" err="1" smtClean="0"/>
              <a:t>farmcos</a:t>
            </a:r>
            <a:r>
              <a:rPr lang="es-CO" dirty="0" smtClean="0"/>
              <a:t>? sintetizados . Principios activos. Alcaloides</a:t>
            </a:r>
            <a:r>
              <a:rPr lang="es-CO" dirty="0"/>
              <a:t>, </a:t>
            </a:r>
            <a:r>
              <a:rPr lang="es-CO" dirty="0" smtClean="0"/>
              <a:t>Micelios.</a:t>
            </a:r>
          </a:p>
          <a:p>
            <a:r>
              <a:rPr lang="es-CO" dirty="0" smtClean="0"/>
              <a:t>Potencian </a:t>
            </a:r>
            <a:r>
              <a:rPr lang="es-CO" dirty="0"/>
              <a:t>capacidades energéticas en las conexiones vitales de un organismo humano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27584" y="450912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Procesos </a:t>
            </a:r>
            <a:r>
              <a:rPr lang="es-CO" dirty="0"/>
              <a:t>sinápticos </a:t>
            </a:r>
            <a:r>
              <a:rPr lang="es-CO" dirty="0" smtClean="0"/>
              <a:t> </a:t>
            </a:r>
            <a:r>
              <a:rPr lang="es-CO" dirty="0"/>
              <a:t>energías </a:t>
            </a:r>
            <a:r>
              <a:rPr lang="es-CO" dirty="0" smtClean="0"/>
              <a:t>que se </a:t>
            </a:r>
            <a:r>
              <a:rPr lang="es-CO" dirty="0"/>
              <a:t>transmiten por el accionar de  neurotransmisores y </a:t>
            </a:r>
            <a:r>
              <a:rPr lang="es-CO" dirty="0" smtClean="0"/>
              <a:t>iones. 	Procesos </a:t>
            </a:r>
            <a:r>
              <a:rPr lang="es-CO" dirty="0"/>
              <a:t>integrados en el </a:t>
            </a:r>
            <a:r>
              <a:rPr lang="es-CO" dirty="0" smtClean="0"/>
              <a:t>organismo. </a:t>
            </a:r>
            <a:r>
              <a:rPr lang="es-CO" dirty="0"/>
              <a:t>vivencialmente, dimensiones de energía, que conforman  realidades profundan del existir</a:t>
            </a:r>
            <a:r>
              <a:rPr lang="es-CO" dirty="0" smtClean="0"/>
              <a:t>.</a:t>
            </a:r>
          </a:p>
          <a:p>
            <a:r>
              <a:rPr lang="es-CO" dirty="0" smtClean="0"/>
              <a:t>Estado </a:t>
            </a:r>
            <a:r>
              <a:rPr lang="es-CO" dirty="0"/>
              <a:t>psiquedélicos y/o psicotrópicos </a:t>
            </a:r>
          </a:p>
          <a:p>
            <a:r>
              <a:rPr lang="es-CO" dirty="0" smtClean="0"/>
              <a:t>biomedicina </a:t>
            </a:r>
            <a:r>
              <a:rPr lang="es-CO" dirty="0"/>
              <a:t>convencional, </a:t>
            </a:r>
            <a:r>
              <a:rPr lang="es-CO" dirty="0" smtClean="0"/>
              <a:t> </a:t>
            </a:r>
            <a:r>
              <a:rPr lang="es-CO" dirty="0"/>
              <a:t>“alucinaciones” o estados psicóticos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90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90" y="404664"/>
            <a:ext cx="2264410" cy="848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0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1.picsearch.com/is?FQbW9bLq6MY2Bo4_vY8bMYHxai0P3Ioh6lx_JyiMbHE&amp;height=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347"/>
            <a:ext cx="3871630" cy="28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edia3.picsearch.com/is?fiVICFQXmFyiSvDg4yKDSnghXM7ZfYz7ez6d1Tki1yY&amp;height=2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5643"/>
            <a:ext cx="237626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edia1.picsearch.com/is?a91-6eK_Lkl_3jaHIxWdBvfmJ7OqytzdUdzsngzNeSY&amp;height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28" y="4509120"/>
            <a:ext cx="39471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2048386" cy="58564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0185" y="2274838"/>
            <a:ext cx="8470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https://</a:t>
            </a:r>
            <a:r>
              <a:rPr lang="es-ES" dirty="0" smtClean="0">
                <a:solidFill>
                  <a:schemeClr val="bg2"/>
                </a:solidFill>
              </a:rPr>
              <a:t>nortonsafe.search.ask.com/searc</a:t>
            </a:r>
            <a:r>
              <a:rPr lang="es-ES" dirty="0" smtClean="0"/>
              <a:t>h?chn=1000&amp;cmpgn=</a:t>
            </a:r>
            <a:r>
              <a:rPr lang="es-ES" dirty="0" smtClean="0">
                <a:solidFill>
                  <a:schemeClr val="bg2"/>
                </a:solidFill>
              </a:rPr>
              <a:t>nov20&amp;ctype=pictures&amp;doi=2020-12-23&amp;geo=us&amp;guid=a327cf6c-</a:t>
            </a:r>
            <a:r>
              <a:rPr lang="es-ES" dirty="0" smtClean="0"/>
              <a:t>e8f1-</a:t>
            </a:r>
            <a:r>
              <a:rPr lang="es-ES" dirty="0" smtClean="0">
                <a:solidFill>
                  <a:schemeClr val="bg2"/>
                </a:solidFill>
              </a:rPr>
              <a:t>f1613e73ab7b&amp;locale=es_us&amp;o=APN121</a:t>
            </a:r>
            <a:r>
              <a:rPr lang="es-ES" dirty="0" smtClean="0"/>
              <a:t>75&amp;p</a:t>
            </a:r>
            <a:r>
              <a:rPr lang="es-ES" dirty="0" smtClean="0">
                <a:solidFill>
                  <a:schemeClr val="bg2"/>
                </a:solidFill>
              </a:rPr>
              <a:t>2</a:t>
            </a:r>
            <a:r>
              <a:rPr lang="es-ES" dirty="0"/>
              <a:t>=%5EEQ%5Enov</a:t>
            </a:r>
            <a:r>
              <a:rPr lang="es-ES" dirty="0">
                <a:solidFill>
                  <a:schemeClr val="bg1"/>
                </a:solidFill>
              </a:rPr>
              <a:t>20%5E&amp;page=1&amp;prt=ngc</a:t>
            </a:r>
            <a:r>
              <a:rPr lang="es-ES" dirty="0"/>
              <a:t>&amp;</a:t>
            </a:r>
            <a:r>
              <a:rPr lang="es-ES" dirty="0">
                <a:solidFill>
                  <a:schemeClr val="bg1"/>
                </a:solidFill>
              </a:rPr>
              <a:t>q=la+via+lactea+constelacion&amp;tpr=10&amp;</a:t>
            </a:r>
            <a:r>
              <a:rPr lang="es-ES" dirty="0"/>
              <a:t>trackId=&amp;ver=3.14.3.7</a:t>
            </a:r>
          </a:p>
        </p:txBody>
      </p:sp>
      <p:pic>
        <p:nvPicPr>
          <p:cNvPr id="4104" name="Picture 8" descr="https://media1.picsearch.com/is?k47i3BTWgZxZwyAXL8RA1u3n6-m75bul9_Qz85AsQpE&amp;height=1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86787"/>
            <a:ext cx="32480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sz="2000" b="1" dirty="0" smtClean="0">
                <a:solidFill>
                  <a:schemeClr val="accent2"/>
                </a:solidFill>
              </a:rPr>
              <a:t>LA VIDA. EL ORIGEN. </a:t>
            </a:r>
            <a:r>
              <a:rPr lang="es-CO" sz="2000" b="1" dirty="0" err="1" smtClean="0">
                <a:solidFill>
                  <a:schemeClr val="accent2"/>
                </a:solidFill>
              </a:rPr>
              <a:t>ENERGIAS</a:t>
            </a:r>
            <a:r>
              <a:rPr lang="es-CO" sz="2000" b="1" dirty="0" smtClean="0">
                <a:solidFill>
                  <a:schemeClr val="accent2"/>
                </a:solidFill>
              </a:rPr>
              <a:t>. </a:t>
            </a:r>
            <a:r>
              <a:rPr lang="es-CO" sz="2000" b="1" dirty="0" err="1" smtClean="0">
                <a:solidFill>
                  <a:schemeClr val="accent2"/>
                </a:solidFill>
              </a:rPr>
              <a:t>DIMENCIONES</a:t>
            </a:r>
            <a:r>
              <a:rPr lang="es-CO" sz="2000" b="1" dirty="0" smtClean="0">
                <a:solidFill>
                  <a:schemeClr val="accent2"/>
                </a:solidFill>
              </a:rPr>
              <a:t>. TEORIAS.  ¿HIPERESPACIO?</a:t>
            </a:r>
            <a:br>
              <a:rPr lang="es-CO" sz="2000" b="1" dirty="0" smtClean="0">
                <a:solidFill>
                  <a:schemeClr val="accent2"/>
                </a:solidFill>
              </a:rPr>
            </a:b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Mapa de la </a:t>
            </a:r>
            <a:r>
              <a:rPr lang="es-CO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Via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Lactea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.(</a:t>
            </a:r>
            <a:r>
              <a:rPr lang="es-CO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VL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 2. </a:t>
            </a:r>
            <a:r>
              <a:rPr lang="es-CO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ista  del núcleo desde la </a:t>
            </a:r>
            <a:r>
              <a:rPr lang="es-CO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Tierra . 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CO" sz="2000" dirty="0" smtClean="0"/>
              <a:t>De </a:t>
            </a:r>
            <a:r>
              <a:rPr lang="es-CO" sz="2000" dirty="0" err="1"/>
              <a:t>European</a:t>
            </a:r>
            <a:r>
              <a:rPr lang="es-CO" sz="2000" dirty="0"/>
              <a:t> </a:t>
            </a:r>
            <a:r>
              <a:rPr lang="es-CO" sz="2000" dirty="0" err="1"/>
              <a:t>Southern</a:t>
            </a:r>
            <a:r>
              <a:rPr lang="es-CO" sz="2000" dirty="0"/>
              <a:t> </a:t>
            </a:r>
            <a:r>
              <a:rPr lang="es-CO" sz="2000" dirty="0" err="1" smtClean="0"/>
              <a:t>Observatory</a:t>
            </a:r>
            <a:r>
              <a:rPr lang="es-CO" sz="2000" dirty="0" smtClean="0"/>
              <a:t>/</a:t>
            </a:r>
            <a:r>
              <a:rPr lang="es-CO" sz="2000" dirty="0" err="1" smtClean="0"/>
              <a:t>Attribution</a:t>
            </a:r>
            <a:r>
              <a:rPr lang="es-CO" sz="2000" dirty="0" smtClean="0"/>
              <a:t> . 3. «Bulbo»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27826" cy="24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3670"/>
            <a:ext cx="4328635" cy="22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63" y="3813671"/>
            <a:ext cx="3999191" cy="227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0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</TotalTime>
  <Words>816</Words>
  <Application>Microsoft Office PowerPoint</Application>
  <PresentationFormat>Presentación en pantalla (4:3)</PresentationFormat>
  <Paragraphs>55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El Origen y los Reinos Sagrados de la VIDA: Las Plantas y los Hongos. JORGE RONDEROS VALDERRAMA . Sociólogo. Doctor Antropología Social Corporación Prodiversitas Colombia. www.prodiversitascolombia.org Manizales, Colombia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VIDA. EL ORIGEN. ENERGIAS. DIMENCIONES. TEORIAS.  ¿HIPERESPACIO? 1. Mapa de la Via Lactea .(VL). 2. Vista  del núcleo desde la Tierra .  De European Southern Observatory/Attribution . 3. «Bulbo»</vt:lpstr>
      <vt:lpstr>LA VIDA: ORIGEN Y ENERGÍA:  ¿Qué SOMOS? ¿Quienes SOMOS? ¿Cómo SOMOS?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Origen y los Reinos Sagrados de las</dc:title>
  <dc:creator>Jorge</dc:creator>
  <cp:lastModifiedBy>Jorge</cp:lastModifiedBy>
  <cp:revision>59</cp:revision>
  <dcterms:created xsi:type="dcterms:W3CDTF">2021-03-25T04:36:15Z</dcterms:created>
  <dcterms:modified xsi:type="dcterms:W3CDTF">2021-05-11T03:31:43Z</dcterms:modified>
</cp:coreProperties>
</file>